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86" r:id="rId3"/>
    <p:sldId id="256" r:id="rId4"/>
    <p:sldId id="287" r:id="rId5"/>
    <p:sldId id="291" r:id="rId6"/>
    <p:sldId id="292" r:id="rId7"/>
    <p:sldId id="293" r:id="rId8"/>
    <p:sldId id="297" r:id="rId9"/>
    <p:sldId id="294" r:id="rId10"/>
    <p:sldId id="295" r:id="rId11"/>
    <p:sldId id="296" r:id="rId12"/>
    <p:sldId id="298" r:id="rId13"/>
    <p:sldId id="300" r:id="rId14"/>
    <p:sldId id="289" r:id="rId15"/>
    <p:sldId id="290" r:id="rId16"/>
    <p:sldId id="299" r:id="rId17"/>
    <p:sldId id="301" r:id="rId18"/>
    <p:sldId id="302" r:id="rId19"/>
    <p:sldId id="303" r:id="rId20"/>
    <p:sldId id="304" r:id="rId21"/>
    <p:sldId id="305" r:id="rId22"/>
    <p:sldId id="264" r:id="rId23"/>
  </p:sldIdLst>
  <p:sldSz cx="9144000" cy="6858000" type="screen4x3"/>
  <p:notesSz cx="6797675" cy="9929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A4258-AFC0-4431-ACE4-5DBB72166F91}" v="4" dt="2023-05-04T23:22:31.797"/>
    <p1510:client id="{9DFAD4E3-8360-4CB1-A1A1-28C175706CD9}" v="3" dt="2023-05-05T06:46:49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660"/>
  </p:normalViewPr>
  <p:slideViewPr>
    <p:cSldViewPr>
      <p:cViewPr varScale="1">
        <p:scale>
          <a:sx n="78" d="100"/>
          <a:sy n="78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48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r>
              <a:rPr lang="pt-BR"/>
              <a:t>Správa bytového fondu                                                                                                      Academia Istropolitana Nova                                                                              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48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r>
              <a:rPr lang="sk-SK"/>
              <a:t>1. 2. 2023</a:t>
            </a:r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1" y="9431326"/>
            <a:ext cx="2946247" cy="4984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r>
              <a:rPr lang="sk-SK"/>
              <a:t>Prednášateľ: Mgr. Lucia Gembešová                                                                                 AINova                                                                                                                                    prednáška č. 1.1                                                                                                                             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49826" y="9431326"/>
            <a:ext cx="2946246" cy="4984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92A4033-04EF-47F4-B1E8-E8E913BE3C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044618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48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r>
              <a:rPr lang="pt-BR"/>
              <a:t>Správa bytového fondu                                                                                                      Academia Istropolitana Nova                                                                              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8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r>
              <a:rPr lang="sk-SK"/>
              <a:t>1. 2. 2023</a:t>
            </a:r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289" y="4778774"/>
            <a:ext cx="5439101" cy="390961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1" y="9431326"/>
            <a:ext cx="2946247" cy="4984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r>
              <a:rPr lang="sk-SK"/>
              <a:t>Prednášateľ: Mgr. Lucia Gembešová                                                                                 AINova                                                                                                                                    prednáška č. 1.1                                                                                                                             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826" y="9431326"/>
            <a:ext cx="2946246" cy="4984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48F58068-83D4-41AA-A8D0-031CEB58A4C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16117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20.01.2025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.sk/zz/2024-292#f6115188" TargetMode="External"/><Relationship Id="rId2" Type="http://schemas.openxmlformats.org/officeDocument/2006/relationships/hyperlink" Target="https://www.epi.sk/zz/2024-292#f61151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epi.sk/zz/2024-292#f6115190" TargetMode="External"/><Relationship Id="rId4" Type="http://schemas.openxmlformats.org/officeDocument/2006/relationships/hyperlink" Target="https://www.epi.sk/zz/2024-292#f611518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akonypreludi.sk/zz/2015-246#f43968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.sk/zz/2024-292#f6115181" TargetMode="External"/><Relationship Id="rId2" Type="http://schemas.openxmlformats.org/officeDocument/2006/relationships/hyperlink" Target="https://www.epi.sk/zz/2024-292#f61151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r"/>
            <a:r>
              <a:rPr lang="sk-SK" sz="2500" b="1" smtClean="0"/>
              <a:t>Pre SZBD </a:t>
            </a:r>
            <a:r>
              <a:rPr lang="sk-SK" sz="2500" b="1" dirty="0"/>
              <a:t/>
            </a:r>
            <a:br>
              <a:rPr lang="sk-SK" sz="2500" b="1" dirty="0"/>
            </a:br>
            <a:r>
              <a:rPr lang="sk-SK" sz="2500" b="1" dirty="0"/>
              <a:t>Mgr. Lucia </a:t>
            </a:r>
            <a:r>
              <a:rPr lang="sk-SK" sz="2500" b="1" dirty="0" err="1"/>
              <a:t>Gembešová</a:t>
            </a:r>
            <a:endParaRPr lang="sk-SK" sz="2500" b="1" dirty="0"/>
          </a:p>
        </p:txBody>
      </p:sp>
      <p:pic>
        <p:nvPicPr>
          <p:cNvPr id="4" name="Obrázok 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368093"/>
            <a:ext cx="6972300" cy="52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50" dirty="0"/>
              <a:t>Sektorová rada pre stavebníctvo...:</a:t>
            </a:r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E31D0262-EF04-DD47-D0CF-1EAC5B0A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10784" r="9167" b="9216"/>
          <a:stretch/>
        </p:blipFill>
        <p:spPr>
          <a:xfrm>
            <a:off x="761999" y="1905000"/>
            <a:ext cx="821764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8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50" dirty="0"/>
              <a:t>Aliancia sektorových rád – Zoznam garantovaných zamestnaní:</a:t>
            </a:r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C48FF72D-F6D7-446B-1FEA-DFD1D94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8594" r="9167" b="64560"/>
          <a:stretch/>
        </p:blipFill>
        <p:spPr>
          <a:xfrm>
            <a:off x="467031" y="1941769"/>
            <a:ext cx="8516159" cy="148723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5E8FFE92-C449-1452-7B3C-46193ADE4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9" t="46863" r="10001" b="10784"/>
          <a:stretch/>
        </p:blipFill>
        <p:spPr>
          <a:xfrm>
            <a:off x="457199" y="4196081"/>
            <a:ext cx="8488109" cy="23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sk-SK" sz="6800" b="1" i="0" dirty="0">
                <a:effectLst/>
              </a:rPr>
              <a:t>Čl. </a:t>
            </a:r>
            <a:r>
              <a:rPr lang="sk-SK" sz="6800" b="1" dirty="0"/>
              <a:t>I, </a:t>
            </a:r>
            <a:r>
              <a:rPr lang="sk-SK" sz="6800" b="1" i="0" dirty="0">
                <a:effectLst/>
              </a:rPr>
              <a:t>§ 15</a:t>
            </a:r>
          </a:p>
          <a:p>
            <a:pPr marL="0" indent="0" algn="l">
              <a:buNone/>
            </a:pPr>
            <a:r>
              <a:rPr lang="sk-SK" sz="6800" b="1" i="0" dirty="0">
                <a:effectLst/>
              </a:rPr>
              <a:t>Záverečná skúška akreditovaného vzdelávacieho programu a osvedčenie o absolvovaní akreditovaného vzdelávacieho programu</a:t>
            </a:r>
          </a:p>
          <a:p>
            <a:pPr marL="0" indent="0" algn="l">
              <a:buNone/>
            </a:pPr>
            <a:endParaRPr lang="sk-SK" sz="6800" b="1" i="0" dirty="0">
              <a:effectLst/>
            </a:endParaRPr>
          </a:p>
          <a:p>
            <a:pPr marL="0" indent="0" algn="just">
              <a:buNone/>
            </a:pPr>
            <a:r>
              <a:rPr lang="sk-SK" sz="6800" b="1" i="0" dirty="0">
                <a:effectLst/>
              </a:rPr>
              <a:t>(1)</a:t>
            </a:r>
            <a:r>
              <a:rPr lang="sk-SK" sz="6800" b="0" i="0" dirty="0">
                <a:effectLst/>
              </a:rPr>
              <a:t> Vzdelávanie v akreditovanom vzdelávacom programe sa ukončuje 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záverečnou skúškou</a:t>
            </a:r>
            <a:r>
              <a:rPr lang="sk-SK" sz="6800" b="0" i="0" dirty="0">
                <a:effectLst/>
              </a:rPr>
              <a:t>. Účastník vzdelávania môže vykonať záverečnú skúšku, ak 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absolvoval najmenej 75 % </a:t>
            </a:r>
            <a:r>
              <a:rPr lang="sk-SK" sz="6800" b="0" i="0" dirty="0">
                <a:effectLst/>
              </a:rPr>
              <a:t>rozsahu akreditovaného vzdelávacieho programu. Záverečná 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skúška je verejná</a:t>
            </a:r>
            <a:r>
              <a:rPr lang="sk-SK" sz="6800" b="0" i="0" dirty="0">
                <a:effectLst/>
              </a:rPr>
              <a:t>.</a:t>
            </a:r>
          </a:p>
          <a:p>
            <a:pPr marL="0" indent="0" algn="just">
              <a:buNone/>
            </a:pPr>
            <a:r>
              <a:rPr lang="sk-SK" sz="6800" b="1" i="0" dirty="0">
                <a:effectLst/>
              </a:rPr>
              <a:t>(2)</a:t>
            </a:r>
            <a:r>
              <a:rPr lang="sk-SK" sz="6800" b="0" i="0" dirty="0">
                <a:effectLst/>
              </a:rPr>
              <a:t> Záverečnou skúškou sa overujú vedomosti a zručnosti v rozsahu akreditovaného vzdelávacieho programu a schopnosti vykonávať odborné činnosti, ktorých sa akreditovaný vzdelávací program týka.</a:t>
            </a:r>
          </a:p>
          <a:p>
            <a:pPr marL="0" indent="0" algn="just">
              <a:buNone/>
            </a:pPr>
            <a:r>
              <a:rPr lang="sk-SK" sz="6800" b="1" i="0" dirty="0">
                <a:effectLst/>
              </a:rPr>
              <a:t>(3)</a:t>
            </a:r>
            <a:r>
              <a:rPr lang="sk-SK" sz="6800" b="0" i="0" dirty="0">
                <a:effectLst/>
              </a:rPr>
              <a:t> Záverečná skúška sa uskutočňuje v 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písomnej forme, ústnej forme, praktickej forme alebo ich kombináciou</a:t>
            </a:r>
            <a:r>
              <a:rPr lang="sk-SK" sz="6800" b="0" i="0" dirty="0">
                <a:effectLst/>
              </a:rPr>
              <a:t>. Písomná forma a ústna forma záverečnej skúšky akreditovaného vzdelávacieho programu sa konajú do 15 pracovných dní od ukončenia vzdelávania v akreditovanom vzdelávacom programe.</a:t>
            </a:r>
          </a:p>
          <a:p>
            <a:pPr marL="0" indent="0" algn="just">
              <a:buNone/>
            </a:pPr>
            <a:r>
              <a:rPr lang="sk-SK" sz="6800" b="1" i="0" dirty="0">
                <a:effectLst/>
              </a:rPr>
              <a:t>(4)</a:t>
            </a:r>
            <a:r>
              <a:rPr lang="sk-SK" sz="6800" b="0" i="0" dirty="0">
                <a:effectLst/>
              </a:rPr>
              <a:t> Záverečná skúška 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sa koná pred skúšobnou komisiou</a:t>
            </a:r>
            <a:r>
              <a:rPr lang="sk-SK" sz="6800" b="0" i="0" dirty="0">
                <a:effectLst/>
              </a:rPr>
              <a:t>. Skúšobná 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komisia</a:t>
            </a:r>
            <a:r>
              <a:rPr lang="sk-SK" sz="6800" b="0" i="0" dirty="0">
                <a:effectLst/>
              </a:rPr>
              <a:t> má najmenej 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troch členov</a:t>
            </a:r>
            <a:r>
              <a:rPr lang="sk-SK" sz="6800" b="0" i="0" dirty="0">
                <a:effectLst/>
              </a:rPr>
              <a:t>, ktorých vymenúva štatutárny orgán certifikovanej vzdelávacej inštitúcie alebo osoba, ktorú poverí štatutárny orgán certifikovanej vzdelávacej inštitúcie.</a:t>
            </a:r>
          </a:p>
          <a:p>
            <a:pPr marL="0" indent="0" algn="just">
              <a:buNone/>
            </a:pPr>
            <a:r>
              <a:rPr lang="sk-SK" sz="6800" b="1" i="0" dirty="0">
                <a:effectLst/>
              </a:rPr>
              <a:t>(5)</a:t>
            </a:r>
            <a:r>
              <a:rPr lang="sk-SK" sz="6800" b="0" i="0" dirty="0">
                <a:effectLst/>
              </a:rPr>
              <a:t> </a:t>
            </a:r>
            <a:r>
              <a:rPr lang="sk-SK" sz="6800" b="0" i="0" dirty="0">
                <a:effectLst/>
                <a:highlight>
                  <a:srgbClr val="FFFF00"/>
                </a:highlight>
              </a:rPr>
              <a:t>Predsedom skúšobnej komisie je odborný garant</a:t>
            </a:r>
            <a:r>
              <a:rPr lang="sk-SK" sz="6800" b="0" i="0" dirty="0">
                <a:effectLst/>
              </a:rPr>
              <a:t> príslušného akreditovaného vzdelávacieho programu. Ďalšími členmi skúšobnej komisie sú fyzické osoby, ktoré majú odbornú spôsobilosť odborného garanta alebo lektora. Za člena skúšobnej komisie nemôže byť vymenovaná fyzická osoba, ktorej pôsobením v skúšobnej komisii by mohol vzniknúť </a:t>
            </a:r>
            <a:r>
              <a:rPr lang="sk-SK" sz="6800" b="0" i="0" u="sng" dirty="0">
                <a:effectLst/>
              </a:rPr>
              <a:t>konflikt záujmov</a:t>
            </a:r>
            <a:r>
              <a:rPr lang="sk-SK" sz="6800" b="0" i="0" dirty="0">
                <a:effectLst/>
              </a:rPr>
              <a:t>.</a:t>
            </a:r>
          </a:p>
          <a:p>
            <a:endParaRPr lang="sk-SK" sz="2700" b="0" i="0" dirty="0">
              <a:effectLst/>
            </a:endParaRPr>
          </a:p>
          <a:p>
            <a:pPr marL="0" indent="0">
              <a:buNone/>
            </a:pPr>
            <a:endParaRPr lang="sk-SK" sz="2600" dirty="0"/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32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1700" b="1" i="0" dirty="0">
                <a:effectLst/>
              </a:rPr>
              <a:t>Čl. </a:t>
            </a:r>
            <a:r>
              <a:rPr lang="sk-SK" sz="1700" b="1" dirty="0"/>
              <a:t>I, </a:t>
            </a:r>
            <a:r>
              <a:rPr lang="sk-SK" sz="1700" b="1" i="0" dirty="0">
                <a:effectLst/>
              </a:rPr>
              <a:t>§ 3</a:t>
            </a:r>
          </a:p>
          <a:p>
            <a:pPr marL="0" indent="0" algn="l">
              <a:buNone/>
            </a:pPr>
            <a:r>
              <a:rPr lang="sk-SK" sz="1700" b="1" i="0" dirty="0">
                <a:effectLst/>
              </a:rPr>
              <a:t>Systém celoživotného vzdelávania</a:t>
            </a:r>
          </a:p>
          <a:p>
            <a:pPr marL="0" indent="0" algn="l">
              <a:buNone/>
            </a:pPr>
            <a:endParaRPr lang="sk-SK" sz="1700" b="1" i="0" dirty="0">
              <a:effectLst/>
            </a:endParaRPr>
          </a:p>
          <a:p>
            <a:pPr marL="0" indent="0" algn="just">
              <a:buNone/>
            </a:pPr>
            <a:r>
              <a:rPr lang="sk-SK" sz="1700" b="1" i="0" dirty="0">
                <a:effectLst/>
              </a:rPr>
              <a:t>(1)</a:t>
            </a:r>
            <a:r>
              <a:rPr lang="sk-SK" sz="1700" b="0" i="0" dirty="0">
                <a:effectLst/>
              </a:rPr>
              <a:t> Systém celoživotného vzdelávania tvorí formálne vzdelávanie, neformálne vzdelávanie a </a:t>
            </a:r>
            <a:r>
              <a:rPr lang="sk-SK" sz="1700" b="0" i="0" dirty="0" err="1">
                <a:effectLst/>
              </a:rPr>
              <a:t>informálne</a:t>
            </a:r>
            <a:r>
              <a:rPr lang="sk-SK" sz="1700" b="0" i="0" dirty="0">
                <a:effectLst/>
              </a:rPr>
              <a:t> učenie sa.</a:t>
            </a:r>
          </a:p>
          <a:p>
            <a:pPr marL="0" indent="0" algn="just">
              <a:buNone/>
            </a:pPr>
            <a:endParaRPr lang="sk-SK" sz="1700" b="0" i="0" dirty="0">
              <a:effectLst/>
            </a:endParaRPr>
          </a:p>
          <a:p>
            <a:pPr marL="0" indent="0" algn="just">
              <a:buNone/>
            </a:pPr>
            <a:r>
              <a:rPr lang="sk-SK" sz="1700" b="1" i="0" dirty="0">
                <a:effectLst/>
              </a:rPr>
              <a:t>(2)</a:t>
            </a:r>
            <a:r>
              <a:rPr lang="sk-SK" sz="1700" b="0" i="0" dirty="0">
                <a:effectLst/>
              </a:rPr>
              <a:t> Formálnym vzdelávaním je</a:t>
            </a:r>
          </a:p>
          <a:p>
            <a:pPr marL="0" indent="0" algn="just">
              <a:buNone/>
            </a:pPr>
            <a:r>
              <a:rPr lang="sk-SK" sz="1700" b="1" i="0" dirty="0">
                <a:effectLst/>
              </a:rPr>
              <a:t>	a)</a:t>
            </a:r>
            <a:r>
              <a:rPr lang="sk-SK" sz="1700" b="0" i="0" dirty="0">
                <a:effectLst/>
              </a:rPr>
              <a:t> výchova a vzdelávanie v škole zaradenej v sieti,</a:t>
            </a:r>
          </a:p>
          <a:p>
            <a:pPr marL="0" indent="0" algn="just">
              <a:buNone/>
            </a:pPr>
            <a:r>
              <a:rPr lang="sk-SK" sz="1700" b="1" i="0" dirty="0">
                <a:effectLst/>
              </a:rPr>
              <a:t>	b)</a:t>
            </a:r>
            <a:r>
              <a:rPr lang="sk-SK" sz="1700" b="0" i="0" dirty="0">
                <a:effectLst/>
              </a:rPr>
              <a:t> štúdium v študijnom programe na vysokej škole a</a:t>
            </a:r>
          </a:p>
          <a:p>
            <a:pPr marL="0" indent="0" algn="just">
              <a:buNone/>
            </a:pPr>
            <a:r>
              <a:rPr lang="sk-SK" sz="1700" b="1" i="0" dirty="0">
                <a:effectLst/>
              </a:rPr>
              <a:t>	</a:t>
            </a:r>
            <a:r>
              <a:rPr lang="sk-SK" sz="1700" b="1" i="0" dirty="0">
                <a:effectLst/>
                <a:highlight>
                  <a:srgbClr val="FFFF00"/>
                </a:highlight>
              </a:rPr>
              <a:t>c)</a:t>
            </a:r>
            <a:r>
              <a:rPr lang="sk-SK" sz="1700" b="0" i="0" dirty="0">
                <a:effectLst/>
                <a:highlight>
                  <a:srgbClr val="FFFF00"/>
                </a:highlight>
              </a:rPr>
              <a:t> vzdelávanie v akreditovanom vzdelávacom programe.</a:t>
            </a:r>
          </a:p>
          <a:p>
            <a:pPr marL="0" indent="0" algn="just">
              <a:buNone/>
            </a:pPr>
            <a:endParaRPr lang="sk-SK" sz="1700" b="1" i="0" dirty="0">
              <a:effectLst/>
            </a:endParaRPr>
          </a:p>
          <a:p>
            <a:pPr marL="0" indent="0" algn="just">
              <a:buNone/>
            </a:pPr>
            <a:r>
              <a:rPr lang="sk-SK" sz="1700" b="1" i="0" dirty="0">
                <a:effectLst/>
              </a:rPr>
              <a:t>(3)</a:t>
            </a:r>
            <a:r>
              <a:rPr lang="sk-SK" sz="1700" b="0" i="0" dirty="0">
                <a:effectLst/>
              </a:rPr>
              <a:t> Úspešným absolvovaním formálneho vzdelávania podľa odseku 2 písm. a) alebo písm. b) sa získava stupeň vzdelania, kvalifikácia uvedená v </a:t>
            </a:r>
            <a:r>
              <a:rPr lang="sk-SK" sz="1700" b="0" i="0" dirty="0" err="1">
                <a:effectLst/>
              </a:rPr>
              <a:t>subrámci</a:t>
            </a:r>
            <a:r>
              <a:rPr lang="sk-SK" sz="1700" b="0" i="0" dirty="0">
                <a:effectLst/>
              </a:rPr>
              <a:t> Slovenského kvalifikačného rámca a príslušná úroveň kvalifikácie podľa Slovenského kvalifikačného rámca. Po úspešnom absolvovaní formálneho vzdelávania </a:t>
            </a:r>
            <a:r>
              <a:rPr lang="sk-SK" sz="1700" b="0" i="0" dirty="0">
                <a:effectLst/>
                <a:highlight>
                  <a:srgbClr val="FFFF00"/>
                </a:highlight>
              </a:rPr>
              <a:t>podľa odseku 2 písm. c) možno získať príslušnú kvalifikáciu a príslušnú úroveň kvalifikácie podľa Slovenského kvalifikačného rámca postupom podľa § 21.</a:t>
            </a:r>
          </a:p>
          <a:p>
            <a:endParaRPr lang="sk-SK" sz="2700" b="0" i="0" dirty="0">
              <a:effectLst/>
            </a:endParaRPr>
          </a:p>
          <a:p>
            <a:pPr marL="0" indent="0">
              <a:buNone/>
            </a:pPr>
            <a:endParaRPr lang="sk-SK" sz="2600" dirty="0"/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95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44910" y="1295400"/>
            <a:ext cx="8229600" cy="57925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800" b="1" i="0" dirty="0">
                <a:effectLst/>
              </a:rPr>
              <a:t>Čl. </a:t>
            </a:r>
            <a:r>
              <a:rPr lang="sk-SK" sz="1800" b="1" dirty="0"/>
              <a:t>I, </a:t>
            </a:r>
            <a:r>
              <a:rPr lang="sk-SK" sz="1800" b="1" i="0" dirty="0">
                <a:effectLst/>
              </a:rPr>
              <a:t>§ 21</a:t>
            </a:r>
          </a:p>
          <a:p>
            <a:pPr marL="0" indent="0" algn="l">
              <a:buNone/>
            </a:pPr>
            <a:r>
              <a:rPr lang="sk-SK" sz="1800" b="1" i="0" dirty="0">
                <a:effectLst/>
              </a:rPr>
              <a:t>Skúška na overenie vzdelávacích výstupov</a:t>
            </a:r>
          </a:p>
          <a:p>
            <a:pPr marL="0" indent="0" algn="l">
              <a:buNone/>
            </a:pPr>
            <a:endParaRPr lang="sk-SK" sz="1800" b="1" i="0" dirty="0">
              <a:effectLst/>
            </a:endParaRPr>
          </a:p>
          <a:p>
            <a:pPr marL="0" indent="0" algn="just">
              <a:buNone/>
            </a:pPr>
            <a:r>
              <a:rPr lang="sk-SK" sz="1800" b="1" i="0" dirty="0">
                <a:effectLst/>
              </a:rPr>
              <a:t>(1)</a:t>
            </a:r>
            <a:r>
              <a:rPr lang="sk-SK" sz="1800" b="0" i="0" dirty="0">
                <a:effectLst/>
              </a:rPr>
              <a:t> </a:t>
            </a:r>
            <a:r>
              <a:rPr lang="sk-SK" sz="1800" b="0" i="0" dirty="0">
                <a:effectLst/>
                <a:highlight>
                  <a:srgbClr val="FFFF00"/>
                </a:highlight>
              </a:rPr>
              <a:t>Autorizovaná inštitúcia</a:t>
            </a:r>
            <a:r>
              <a:rPr lang="sk-SK" sz="1800" b="0" i="0" dirty="0">
                <a:effectLst/>
              </a:rPr>
              <a:t> </a:t>
            </a:r>
            <a:r>
              <a:rPr lang="sk-SK" sz="1800" b="0" i="0" u="sng" dirty="0">
                <a:effectLst/>
              </a:rPr>
              <a:t>zašle uchádzačovi</a:t>
            </a:r>
            <a:r>
              <a:rPr lang="sk-SK" sz="1800" b="0" i="0" dirty="0">
                <a:effectLst/>
              </a:rPr>
              <a:t> do 30 pracovných dní odo dňa </a:t>
            </a:r>
            <a:r>
              <a:rPr lang="sk-SK" sz="1800" b="0" i="0" u="sng" dirty="0">
                <a:effectLst/>
              </a:rPr>
              <a:t>doručenia žiadosti o overenie vzdelávacích výstupov</a:t>
            </a:r>
            <a:r>
              <a:rPr lang="sk-SK" sz="1800" b="0" i="0" dirty="0">
                <a:effectLst/>
              </a:rPr>
              <a:t> </a:t>
            </a:r>
            <a:r>
              <a:rPr lang="sk-SK" sz="1800" b="0" i="0" dirty="0">
                <a:effectLst/>
                <a:highlight>
                  <a:srgbClr val="FFFF00"/>
                </a:highlight>
              </a:rPr>
              <a:t>oznámenie o termíne konania skúšky</a:t>
            </a:r>
            <a:r>
              <a:rPr lang="sk-SK" sz="1800" b="0" i="0" dirty="0">
                <a:effectLst/>
              </a:rPr>
              <a:t> na overenie vzdelávacích výstupov.</a:t>
            </a:r>
          </a:p>
          <a:p>
            <a:pPr marL="0" indent="0" algn="just">
              <a:buNone/>
            </a:pPr>
            <a:r>
              <a:rPr lang="sk-SK" sz="1800" b="1" i="0" dirty="0">
                <a:effectLst/>
              </a:rPr>
              <a:t>(2)</a:t>
            </a:r>
            <a:r>
              <a:rPr lang="sk-SK" sz="1800" b="0" i="0" dirty="0">
                <a:effectLst/>
              </a:rPr>
              <a:t> Skúšku na overenie vzdelávacích výstupov možno vykonať najskôr po uplynutí desiatich pracovných dní odo dňa doručenia oznámenia o termíne jej konania uchádzačovi, </a:t>
            </a:r>
            <a:r>
              <a:rPr lang="sk-SK" sz="1800" b="0" i="0" u="sng" dirty="0">
                <a:effectLst/>
              </a:rPr>
              <a:t>najneskôr však do štyroch mesiacov odo dňa doručenia žiadosti o overenie vzdelávacích výstupov</a:t>
            </a:r>
            <a:r>
              <a:rPr lang="sk-SK" sz="1800" b="0" i="0" dirty="0">
                <a:effectLst/>
              </a:rPr>
              <a:t>.</a:t>
            </a:r>
          </a:p>
          <a:p>
            <a:pPr marL="0" indent="0" algn="just">
              <a:buNone/>
            </a:pPr>
            <a:r>
              <a:rPr lang="sk-SK" sz="1800" b="1" i="0" dirty="0">
                <a:effectLst/>
              </a:rPr>
              <a:t>(3)</a:t>
            </a:r>
            <a:r>
              <a:rPr lang="sk-SK" sz="1800" b="0" i="0" dirty="0">
                <a:effectLst/>
              </a:rPr>
              <a:t> Ak sa uchádzač zo závažných dôvodov nemôže zúčastniť skúšky na overenie vzdelávacích výstupov v určenom termíne, môže ju vykonať v náhradnom termíne určenom autorizovanou inštitúciou.</a:t>
            </a:r>
          </a:p>
          <a:p>
            <a:pPr marL="0" indent="0" algn="just">
              <a:buNone/>
            </a:pPr>
            <a:r>
              <a:rPr lang="sk-SK" sz="1800" b="1" i="0" dirty="0">
                <a:effectLst/>
              </a:rPr>
              <a:t>(4)</a:t>
            </a:r>
            <a:r>
              <a:rPr lang="sk-SK" sz="1800" b="0" i="0" dirty="0">
                <a:effectLst/>
              </a:rPr>
              <a:t> Skúška na overenie vzdelávacích výstupov sa </a:t>
            </a:r>
            <a:r>
              <a:rPr lang="sk-SK" sz="1800" b="0" i="0" dirty="0">
                <a:effectLst/>
                <a:highlight>
                  <a:srgbClr val="FFFF00"/>
                </a:highlight>
              </a:rPr>
              <a:t>uskutočňuje pred overovacou komisiou a je verejná</a:t>
            </a:r>
            <a:r>
              <a:rPr lang="sk-SK" sz="1800" b="0" i="0" dirty="0">
                <a:effectLst/>
              </a:rPr>
              <a:t>.</a:t>
            </a:r>
          </a:p>
          <a:p>
            <a:pPr marL="0" indent="0" algn="just">
              <a:buNone/>
            </a:pPr>
            <a:r>
              <a:rPr lang="sk-SK" sz="1800" b="1" i="0" dirty="0">
                <a:effectLst/>
              </a:rPr>
              <a:t>(5)</a:t>
            </a:r>
            <a:r>
              <a:rPr lang="sk-SK" sz="1800" b="0" i="0" dirty="0">
                <a:effectLst/>
              </a:rPr>
              <a:t> Skúška na overenie vzdelávacích výstupov </a:t>
            </a:r>
            <a:r>
              <a:rPr lang="sk-SK" sz="1800" b="0" i="0" dirty="0">
                <a:effectLst/>
                <a:highlight>
                  <a:srgbClr val="FFFF00"/>
                </a:highlight>
              </a:rPr>
              <a:t>pozostáva z teoretickej časti a praktickej časti</a:t>
            </a:r>
            <a:r>
              <a:rPr lang="sk-SK" sz="1800" b="0" i="0" dirty="0">
                <a:effectLst/>
              </a:rPr>
              <a:t>; teoretická časť sa môže uskutočniť v písomnej forme alebo v ústnej forme.</a:t>
            </a:r>
          </a:p>
          <a:p>
            <a:pPr marL="0" indent="0" algn="r">
              <a:buNone/>
            </a:pPr>
            <a:r>
              <a:rPr lang="sk-SK" sz="1800" i="1" dirty="0"/>
              <a:t>Kto je Autorizovaná inštitúcia? – viď ďalej</a:t>
            </a:r>
            <a:endParaRPr lang="sk-SK" sz="1800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Šípka: doprava 1">
            <a:extLst>
              <a:ext uri="{FF2B5EF4-FFF2-40B4-BE49-F238E27FC236}">
                <a16:creationId xmlns="" xmlns:a16="http://schemas.microsoft.com/office/drawing/2014/main" id="{6C30AA6C-2A46-B067-943B-4ACC493DE069}"/>
              </a:ext>
            </a:extLst>
          </p:cNvPr>
          <p:cNvSpPr/>
          <p:nvPr/>
        </p:nvSpPr>
        <p:spPr>
          <a:xfrm>
            <a:off x="8654845" y="6526494"/>
            <a:ext cx="381000" cy="11373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36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800" b="1" i="0" dirty="0">
                <a:effectLst/>
              </a:rPr>
              <a:t>Čl. </a:t>
            </a:r>
            <a:r>
              <a:rPr lang="sk-SK" sz="1800" b="1" dirty="0"/>
              <a:t>I, </a:t>
            </a:r>
            <a:r>
              <a:rPr lang="sk-SK" sz="1800" b="1" i="0" dirty="0">
                <a:effectLst/>
              </a:rPr>
              <a:t>§ 17</a:t>
            </a:r>
          </a:p>
          <a:p>
            <a:pPr marL="0" indent="0">
              <a:buNone/>
            </a:pPr>
            <a:r>
              <a:rPr lang="sk-SK" sz="1800" b="1" i="0" dirty="0">
                <a:effectLst/>
              </a:rPr>
              <a:t>Autorizácia</a:t>
            </a:r>
          </a:p>
          <a:p>
            <a:pPr marL="0" indent="0">
              <a:buNone/>
            </a:pPr>
            <a:endParaRPr lang="sk-SK" sz="1800" b="1" i="0" dirty="0">
              <a:effectLst/>
            </a:endParaRPr>
          </a:p>
          <a:p>
            <a:pPr marL="0" indent="0">
              <a:buNone/>
            </a:pPr>
            <a:r>
              <a:rPr lang="sk-SK" sz="1800" b="1" i="0" dirty="0">
                <a:effectLst/>
                <a:highlight>
                  <a:srgbClr val="FFFF00"/>
                </a:highlight>
              </a:rPr>
              <a:t>(1)</a:t>
            </a:r>
            <a:r>
              <a:rPr lang="sk-SK" sz="1800" b="0" i="0" dirty="0">
                <a:effectLst/>
                <a:highlight>
                  <a:srgbClr val="FFFF00"/>
                </a:highlight>
              </a:rPr>
              <a:t> Žiadosť o autorizáciu môže podať</a:t>
            </a:r>
          </a:p>
          <a:p>
            <a:pPr marL="0" indent="0">
              <a:buNone/>
            </a:pPr>
            <a:r>
              <a:rPr lang="sk-SK" sz="1800" b="1" i="0" dirty="0">
                <a:effectLst/>
                <a:highlight>
                  <a:srgbClr val="FFFF00"/>
                </a:highlight>
              </a:rPr>
              <a:t>a)</a:t>
            </a:r>
            <a:r>
              <a:rPr lang="sk-SK" sz="1800" b="0" i="0" dirty="0">
                <a:effectLst/>
                <a:highlight>
                  <a:srgbClr val="FFFF00"/>
                </a:highlight>
              </a:rPr>
              <a:t> aliancia</a:t>
            </a:r>
            <a:r>
              <a:rPr lang="sk-SK" sz="1800" b="0" i="0" dirty="0">
                <a:effectLst/>
              </a:rPr>
              <a:t>,  </a:t>
            </a:r>
            <a:r>
              <a:rPr lang="sk-SK" sz="1800" b="0" i="0" dirty="0">
                <a:effectLst/>
                <a:highlight>
                  <a:srgbClr val="FFFF00"/>
                </a:highlight>
              </a:rPr>
              <a:t>    </a:t>
            </a:r>
          </a:p>
          <a:p>
            <a:pPr marL="0" indent="0">
              <a:buNone/>
            </a:pPr>
            <a:r>
              <a:rPr lang="sk-SK" sz="1800" b="1" i="0" dirty="0">
                <a:effectLst/>
              </a:rPr>
              <a:t>b)</a:t>
            </a:r>
            <a:r>
              <a:rPr lang="sk-SK" sz="1800" b="0" i="0" dirty="0">
                <a:effectLst/>
              </a:rPr>
              <a:t> stredná odborná škola, ktorá používa označenie centrum odborného vzdelávania a prípravy,</a:t>
            </a:r>
            <a:r>
              <a:rPr lang="sk-SK" sz="1800" b="1" i="0" strike="noStrike" baseline="30000" dirty="0"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sk-SK" sz="1800" b="1" i="0" strike="noStrike" dirty="0"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1800" b="0" i="0" dirty="0">
                <a:effectLst/>
              </a:rPr>
              <a:t> a poskytuje vzdelávanie v odbore vzdelávania, ktorý súvisí s príslušnou profesijnou kvalifikáciou,</a:t>
            </a:r>
          </a:p>
          <a:p>
            <a:pPr marL="0" indent="0">
              <a:buNone/>
            </a:pPr>
            <a:r>
              <a:rPr lang="sk-SK" sz="1800" b="1" i="0" dirty="0">
                <a:effectLst/>
              </a:rPr>
              <a:t>c)</a:t>
            </a:r>
            <a:r>
              <a:rPr lang="sk-SK" sz="1800" b="0" i="0" dirty="0">
                <a:effectLst/>
              </a:rPr>
              <a:t> stredná odborná škola, ktorá používa označenie podniková škola,</a:t>
            </a:r>
            <a:r>
              <a:rPr lang="sk-SK" sz="1800" b="1" i="0" u="none" strike="noStrike" baseline="30000" dirty="0"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lang="sk-SK" sz="1800" b="1" i="0" u="none" strike="noStrike" dirty="0"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1800" b="0" i="0" dirty="0">
                <a:effectLst/>
              </a:rPr>
              <a:t> a poskytuje vzdelávanie v odbore vzdelávania, ktorý súvisí s príslušnou profesijnou kvalifikáciou,</a:t>
            </a:r>
          </a:p>
          <a:p>
            <a:pPr marL="0" indent="0">
              <a:buNone/>
            </a:pPr>
            <a:r>
              <a:rPr lang="sk-SK" sz="1800" b="1" i="0" dirty="0">
                <a:effectLst/>
              </a:rPr>
              <a:t>d)</a:t>
            </a:r>
            <a:r>
              <a:rPr lang="sk-SK" sz="1800" b="0" i="0" dirty="0">
                <a:effectLst/>
              </a:rPr>
              <a:t> stredná odborná škola, ktorá používa označenie tréningové centrum,</a:t>
            </a:r>
            <a:r>
              <a:rPr lang="sk-SK" sz="1800" b="1" i="0" u="none" strike="noStrike" baseline="30000" dirty="0">
                <a:effectLst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lang="sk-SK" sz="1800" b="1" i="0" u="none" strike="noStrike" dirty="0">
                <a:effectLst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1800" b="0" i="0" dirty="0">
                <a:effectLst/>
              </a:rPr>
              <a:t> (ďalej len „tréningové centrum“) a poskytuje vzdelávanie v odbore vzdelávania, ktorý súvisí s príslušnou profesijnou kvalifikáciou,</a:t>
            </a:r>
          </a:p>
          <a:p>
            <a:pPr marL="0" indent="0">
              <a:buNone/>
            </a:pPr>
            <a:r>
              <a:rPr lang="sk-SK" sz="1800" b="1" i="0" dirty="0">
                <a:effectLst/>
              </a:rPr>
              <a:t>e)</a:t>
            </a:r>
            <a:r>
              <a:rPr lang="sk-SK" sz="1800" b="0" i="0" dirty="0">
                <a:effectLst/>
              </a:rPr>
              <a:t> vysoká škola, ktorá poskytuje vzdelávanie v študijnom odbore, ktorý súvisí s príslušnou profesijnou kvalifikáciou, alebo</a:t>
            </a:r>
          </a:p>
          <a:p>
            <a:pPr marL="0" indent="0">
              <a:buNone/>
            </a:pPr>
            <a:r>
              <a:rPr lang="sk-SK" sz="1800" b="1" i="0" dirty="0">
                <a:effectLst/>
              </a:rPr>
              <a:t>f)</a:t>
            </a:r>
            <a:r>
              <a:rPr lang="sk-SK" sz="1800" b="0" i="0" dirty="0">
                <a:effectLst/>
              </a:rPr>
              <a:t> zamestnávateľ, ktorý používa označenie </a:t>
            </a:r>
            <a:r>
              <a:rPr lang="sk-SK" sz="1800" b="0" i="0" dirty="0" err="1">
                <a:effectLst/>
              </a:rPr>
              <a:t>nadpodnikové</a:t>
            </a:r>
            <a:r>
              <a:rPr lang="sk-SK" sz="1800" b="0" i="0" dirty="0">
                <a:effectLst/>
              </a:rPr>
              <a:t> vzdelávacie centrum,</a:t>
            </a:r>
            <a:r>
              <a:rPr lang="sk-SK" sz="1800" b="1" i="0" u="none" strike="noStrike" baseline="30000" dirty="0">
                <a:effectLst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13</a:t>
            </a:r>
            <a:r>
              <a:rPr lang="sk-SK" sz="1800" b="1" i="0" u="none" strike="noStrike" dirty="0">
                <a:effectLst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1800" b="0" i="0" dirty="0">
                <a:effectLst/>
              </a:rPr>
              <a:t> (ďalej len „</a:t>
            </a:r>
            <a:r>
              <a:rPr lang="sk-SK" sz="1800" b="0" i="0" dirty="0" err="1">
                <a:effectLst/>
              </a:rPr>
              <a:t>nadpodnikové</a:t>
            </a:r>
            <a:r>
              <a:rPr lang="sk-SK" sz="1800" b="0" i="0" dirty="0">
                <a:effectLst/>
              </a:rPr>
              <a:t> vzdelávacie centrum“) a jeho predmet činnosti súvisí s príslušnou profesijnou kvalifikáciou.</a:t>
            </a:r>
          </a:p>
          <a:p>
            <a:pPr marL="0" indent="0">
              <a:buNone/>
            </a:pPr>
            <a:endParaRPr lang="sk-SK" sz="1800" b="0" i="0" dirty="0">
              <a:effectLst/>
            </a:endParaRPr>
          </a:p>
          <a:p>
            <a:pPr marL="0" indent="0">
              <a:buNone/>
            </a:pPr>
            <a:r>
              <a:rPr lang="sk-SK" sz="1800" b="1" i="0" dirty="0">
                <a:effectLst/>
              </a:rPr>
              <a:t>(8)</a:t>
            </a:r>
            <a:r>
              <a:rPr lang="sk-SK" sz="1800" b="0" i="0" dirty="0">
                <a:effectLst/>
              </a:rPr>
              <a:t> </a:t>
            </a:r>
            <a:r>
              <a:rPr lang="sk-SK" sz="1800" b="0" i="0" u="sng" dirty="0">
                <a:effectLst/>
              </a:rPr>
              <a:t>Autorizáciu možno udeliť len k profesijnej kvalifikácii, ktorá má zverejnený kvalifikačný štandard a hodnotiaci štandard.</a:t>
            </a:r>
            <a:endParaRPr lang="sk-SK" sz="1800" u="sng" dirty="0"/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72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i="0" dirty="0">
                <a:effectLst/>
              </a:rPr>
              <a:t>Čl. </a:t>
            </a:r>
            <a:r>
              <a:rPr lang="sk-SK" sz="2000" b="1" dirty="0"/>
              <a:t>I, </a:t>
            </a:r>
            <a:r>
              <a:rPr lang="sk-SK" sz="2000" b="1" i="0" dirty="0">
                <a:effectLst/>
              </a:rPr>
              <a:t>§ 36</a:t>
            </a:r>
          </a:p>
          <a:p>
            <a:pPr marL="0" indent="0" algn="l">
              <a:buNone/>
            </a:pPr>
            <a:r>
              <a:rPr lang="sk-SK" sz="2000" b="1" i="0" dirty="0">
                <a:effectLst/>
              </a:rPr>
              <a:t>Prechodné ustanovenia</a:t>
            </a:r>
          </a:p>
          <a:p>
            <a:pPr marL="0" indent="0" algn="just">
              <a:buNone/>
            </a:pPr>
            <a:r>
              <a:rPr lang="sk-SK" sz="2000" b="1" i="0" dirty="0">
                <a:effectLst/>
              </a:rPr>
              <a:t>(1)</a:t>
            </a:r>
            <a:r>
              <a:rPr lang="sk-SK" sz="2000" b="0" i="0" dirty="0">
                <a:effectLst/>
              </a:rPr>
              <a:t> Konania o akreditácii vzdelávacieho programu ďalšieho vzdelávania podľa predpisov účinných do 31. decembra 2024, o ktorých nebolo právoplatne rozhodnuté do 31. decembra 2024, sa zastavujú.</a:t>
            </a:r>
          </a:p>
          <a:p>
            <a:pPr marL="0" indent="0" algn="just">
              <a:buNone/>
            </a:pPr>
            <a:r>
              <a:rPr lang="sk-SK" sz="2000" b="1" i="0" dirty="0">
                <a:effectLst/>
              </a:rPr>
              <a:t>(2)</a:t>
            </a:r>
            <a:r>
              <a:rPr lang="sk-SK" sz="2000" b="0" i="0" dirty="0">
                <a:effectLst/>
              </a:rPr>
              <a:t> </a:t>
            </a:r>
            <a:r>
              <a:rPr lang="sk-SK" sz="2000" b="0" i="0" dirty="0">
                <a:effectLst/>
                <a:highlight>
                  <a:srgbClr val="FFFF00"/>
                </a:highlight>
              </a:rPr>
              <a:t>Potvrdenie o akreditácii</a:t>
            </a:r>
            <a:r>
              <a:rPr lang="sk-SK" sz="2000" b="0" i="0" dirty="0">
                <a:effectLst/>
              </a:rPr>
              <a:t> vzdelávacieho programu ďalšieho vzdelávania </a:t>
            </a:r>
            <a:r>
              <a:rPr lang="sk-SK" sz="2000" b="0" i="0" dirty="0">
                <a:effectLst/>
                <a:highlight>
                  <a:srgbClr val="FFFF00"/>
                </a:highlight>
              </a:rPr>
              <a:t>vydané do 31. decembra 2024 stráca platnosť uplynutím doby, na ktorú bolo vydané, najneskôr 31. decembra 2025</a:t>
            </a:r>
            <a:r>
              <a:rPr lang="sk-SK" sz="2000" dirty="0"/>
              <a:t>...</a:t>
            </a:r>
            <a:endParaRPr lang="sk-SK" sz="2000" b="0" i="0" dirty="0">
              <a:effectLst/>
            </a:endParaRPr>
          </a:p>
          <a:p>
            <a:pPr marL="0" indent="0" algn="ctr">
              <a:buNone/>
            </a:pPr>
            <a:endParaRPr lang="sk-SK" sz="2000" b="1" dirty="0"/>
          </a:p>
          <a:p>
            <a:pPr marL="0" indent="0" algn="ctr">
              <a:buNone/>
            </a:pPr>
            <a:r>
              <a:rPr lang="sk-SK" sz="2000" b="1" dirty="0"/>
              <a:t>xxx</a:t>
            </a:r>
          </a:p>
          <a:p>
            <a:pPr marL="0" indent="0">
              <a:buNone/>
            </a:pPr>
            <a:endParaRPr lang="sk-SK" sz="2000" b="1" i="0" dirty="0">
              <a:effectLst/>
            </a:endParaRP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AINova odporúča absolvovať školenia v priebehu roka 2025</a:t>
            </a:r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r>
              <a:rPr lang="sk-SK" sz="2000" b="1" dirty="0"/>
              <a:t>Ministerstvo školstva – výklad zákona až od 1. 1. 2025. </a:t>
            </a:r>
          </a:p>
          <a:p>
            <a:pPr marL="0" indent="0">
              <a:buNone/>
            </a:pPr>
            <a:endParaRPr lang="sk-SK" sz="1800" b="1" i="0" dirty="0">
              <a:effectLst/>
            </a:endParaRPr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00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200" b="1" dirty="0"/>
              <a:t>Vzdelávanie nielen pre správcov (historických domov)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i="0" dirty="0">
              <a:effectLst/>
            </a:endParaRPr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56C5EA6F-FEBB-BE3B-EB24-C0507EF8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441"/>
            <a:ext cx="9144000" cy="2619375"/>
          </a:xfrm>
          <a:prstGeom prst="rect">
            <a:avLst/>
          </a:prstGeom>
        </p:spPr>
      </p:pic>
      <p:pic>
        <p:nvPicPr>
          <p:cNvPr id="5" name="Obrázok 4" descr="Obrázok, na ktorom je text, písmo, logo, grafika&#10;&#10;Automaticky generovaný popis">
            <a:extLst>
              <a:ext uri="{FF2B5EF4-FFF2-40B4-BE49-F238E27FC236}">
                <a16:creationId xmlns="" xmlns:a16="http://schemas.microsoft.com/office/drawing/2014/main" id="{08D1CD3F-FF75-2F9C-9F45-D3CD0ED5D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91000"/>
            <a:ext cx="59436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300801" y="106972"/>
            <a:ext cx="4724400" cy="1143000"/>
          </a:xfrm>
        </p:spPr>
        <p:txBody>
          <a:bodyPr>
            <a:normAutofit/>
          </a:bodyPr>
          <a:lstStyle/>
          <a:p>
            <a:pPr algn="r"/>
            <a:r>
              <a:rPr lang="sk-SK" sz="2200" b="1" dirty="0"/>
              <a:t>Vzdelávanie nielen pre správcov (historických domov)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i="0" dirty="0">
              <a:effectLst/>
            </a:endParaRPr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56C5EA6F-FEBB-BE3B-EB24-C0507EF8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3945" y="1367490"/>
            <a:ext cx="19201945" cy="5500558"/>
          </a:xfrm>
          <a:prstGeom prst="rect">
            <a:avLst/>
          </a:prstGeom>
        </p:spPr>
      </p:pic>
      <p:pic>
        <p:nvPicPr>
          <p:cNvPr id="5" name="Obrázok 4" descr="Obrázok, na ktorom je text, písmo, logo, grafika&#10;&#10;Automaticky generovaný popis">
            <a:extLst>
              <a:ext uri="{FF2B5EF4-FFF2-40B4-BE49-F238E27FC236}">
                <a16:creationId xmlns="" xmlns:a16="http://schemas.microsoft.com/office/drawing/2014/main" id="{08D1CD3F-FF75-2F9C-9F45-D3CD0ED5D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1" y="335780"/>
            <a:ext cx="2057400" cy="68538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385C20AF-2B3D-2EBE-986F-6F0004EED3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02" t="10806" r="6638" b="7620"/>
          <a:stretch/>
        </p:blipFill>
        <p:spPr>
          <a:xfrm>
            <a:off x="1111045" y="2126409"/>
            <a:ext cx="6553200" cy="39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300801" y="106972"/>
            <a:ext cx="4724400" cy="1143000"/>
          </a:xfrm>
        </p:spPr>
        <p:txBody>
          <a:bodyPr>
            <a:normAutofit/>
          </a:bodyPr>
          <a:lstStyle/>
          <a:p>
            <a:pPr algn="r"/>
            <a:r>
              <a:rPr lang="sk-SK" sz="2200" b="1" dirty="0"/>
              <a:t>Vzdelávanie nielen pre správcov (historických domov)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i="0" dirty="0">
              <a:effectLst/>
            </a:endParaRPr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56C5EA6F-FEBB-BE3B-EB24-C0507EF8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3945" y="1377538"/>
            <a:ext cx="19201945" cy="5500558"/>
          </a:xfrm>
          <a:prstGeom prst="rect">
            <a:avLst/>
          </a:prstGeom>
        </p:spPr>
      </p:pic>
      <p:pic>
        <p:nvPicPr>
          <p:cNvPr id="5" name="Obrázok 4" descr="Obrázok, na ktorom je text, písmo, logo, grafika&#10;&#10;Automaticky generovaný popis">
            <a:extLst>
              <a:ext uri="{FF2B5EF4-FFF2-40B4-BE49-F238E27FC236}">
                <a16:creationId xmlns="" xmlns:a16="http://schemas.microsoft.com/office/drawing/2014/main" id="{08D1CD3F-FF75-2F9C-9F45-D3CD0ED5D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1" y="335780"/>
            <a:ext cx="2057400" cy="68538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2700555-FAC2-4B03-1C35-A70DBF97DE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99" t="11333" r="30001" b="2941"/>
          <a:stretch/>
        </p:blipFill>
        <p:spPr>
          <a:xfrm>
            <a:off x="1295400" y="1599078"/>
            <a:ext cx="6679443" cy="52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r"/>
            <a:r>
              <a:rPr lang="sk-SK" sz="2000" b="1" dirty="0"/>
              <a:t>www.ainova.sk</a:t>
            </a:r>
          </a:p>
        </p:txBody>
      </p:sp>
      <p:pic>
        <p:nvPicPr>
          <p:cNvPr id="4" name="Obrázok 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1CD3B7E-FA16-48AE-6A98-BA3282944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10322" r="9167"/>
          <a:stretch/>
        </p:blipFill>
        <p:spPr>
          <a:xfrm>
            <a:off x="76200" y="1587220"/>
            <a:ext cx="9067800" cy="52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0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300801" y="106972"/>
            <a:ext cx="4724400" cy="1143000"/>
          </a:xfrm>
        </p:spPr>
        <p:txBody>
          <a:bodyPr>
            <a:normAutofit/>
          </a:bodyPr>
          <a:lstStyle/>
          <a:p>
            <a:pPr algn="r"/>
            <a:r>
              <a:rPr lang="sk-SK" sz="2200" b="1" dirty="0"/>
              <a:t>Vzdelávanie nielen pre správcov (historických domov)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i="0" dirty="0">
              <a:effectLst/>
            </a:endParaRPr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56C5EA6F-FEBB-BE3B-EB24-C0507EF8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3945" y="1387586"/>
            <a:ext cx="19201945" cy="5500558"/>
          </a:xfrm>
          <a:prstGeom prst="rect">
            <a:avLst/>
          </a:prstGeom>
        </p:spPr>
      </p:pic>
      <p:pic>
        <p:nvPicPr>
          <p:cNvPr id="5" name="Obrázok 4" descr="Obrázok, na ktorom je text, písmo, logo, grafika&#10;&#10;Automaticky generovaný popis">
            <a:extLst>
              <a:ext uri="{FF2B5EF4-FFF2-40B4-BE49-F238E27FC236}">
                <a16:creationId xmlns="" xmlns:a16="http://schemas.microsoft.com/office/drawing/2014/main" id="{08D1CD3F-FF75-2F9C-9F45-D3CD0ED5D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1" y="335780"/>
            <a:ext cx="2057400" cy="68538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06C4D90A-93E8-A071-BA6E-88B393BCE3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33" t="24902" r="22500" b="2941"/>
          <a:stretch/>
        </p:blipFill>
        <p:spPr>
          <a:xfrm>
            <a:off x="1864441" y="1358754"/>
            <a:ext cx="5618793" cy="54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1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300801" y="106972"/>
            <a:ext cx="4724400" cy="1143000"/>
          </a:xfrm>
        </p:spPr>
        <p:txBody>
          <a:bodyPr>
            <a:normAutofit/>
          </a:bodyPr>
          <a:lstStyle/>
          <a:p>
            <a:pPr algn="r"/>
            <a:r>
              <a:rPr lang="sk-SK" sz="2200" b="1" dirty="0"/>
              <a:t>Vzdelávanie nielen pre správcov (historických domov)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i="0" dirty="0">
              <a:effectLst/>
            </a:endParaRPr>
          </a:p>
          <a:p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="" xmlns:a16="http://schemas.microsoft.com/office/drawing/2014/main" id="{56C5EA6F-FEBB-BE3B-EB24-C0507EF8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3945" y="1387586"/>
            <a:ext cx="19201945" cy="5500558"/>
          </a:xfrm>
          <a:prstGeom prst="rect">
            <a:avLst/>
          </a:prstGeom>
        </p:spPr>
      </p:pic>
      <p:pic>
        <p:nvPicPr>
          <p:cNvPr id="5" name="Obrázok 4" descr="Obrázok, na ktorom je text, písmo, logo, grafika&#10;&#10;Automaticky generovaný popis">
            <a:extLst>
              <a:ext uri="{FF2B5EF4-FFF2-40B4-BE49-F238E27FC236}">
                <a16:creationId xmlns="" xmlns:a16="http://schemas.microsoft.com/office/drawing/2014/main" id="{08D1CD3F-FF75-2F9C-9F45-D3CD0ED5D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1" y="335780"/>
            <a:ext cx="2057400" cy="68538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AD9044C3-5F3B-8A3D-A7F8-598E75C16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67" t="12330" r="23333"/>
          <a:stretch/>
        </p:blipFill>
        <p:spPr>
          <a:xfrm>
            <a:off x="1447800" y="1386274"/>
            <a:ext cx="6495591" cy="55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849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sk-SK" sz="2500" b="1" dirty="0">
                <a:solidFill>
                  <a:srgbClr val="CC0000"/>
                </a:solidFill>
              </a:rPr>
              <a:t>Ďakujem za pozornosť </a:t>
            </a:r>
            <a:br>
              <a:rPr lang="sk-SK" sz="2500" b="1" dirty="0">
                <a:solidFill>
                  <a:srgbClr val="CC0000"/>
                </a:solidFill>
              </a:rPr>
            </a:br>
            <a:r>
              <a:rPr lang="sk-SK" sz="2000" b="1" dirty="0" err="1">
                <a:solidFill>
                  <a:srgbClr val="CC0000"/>
                </a:solidFill>
              </a:rPr>
              <a:t>ainova</a:t>
            </a:r>
            <a:r>
              <a:rPr lang="en-US" sz="2000" b="1" dirty="0">
                <a:solidFill>
                  <a:srgbClr val="CC0000"/>
                </a:solidFill>
              </a:rPr>
              <a:t>@ainova.sk, </a:t>
            </a:r>
            <a:r>
              <a:rPr lang="sk-SK" sz="2000" b="1" dirty="0">
                <a:solidFill>
                  <a:srgbClr val="CC0000"/>
                </a:solidFill>
              </a:rPr>
              <a:t>www.ainova.sk, Mgr. Lucia </a:t>
            </a:r>
            <a:r>
              <a:rPr lang="sk-SK" sz="2000" b="1" dirty="0" err="1">
                <a:solidFill>
                  <a:srgbClr val="CC0000"/>
                </a:solidFill>
              </a:rPr>
              <a:t>Gembešová</a:t>
            </a:r>
            <a:endParaRPr lang="sk-SK" sz="2000" dirty="0">
              <a:solidFill>
                <a:srgbClr val="CC0000"/>
              </a:solidFill>
            </a:endParaRPr>
          </a:p>
        </p:txBody>
      </p:sp>
      <p:pic>
        <p:nvPicPr>
          <p:cNvPr id="4" name="Zástupný symbol obsahu 3" descr="Pic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7239000" cy="54102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Obrázok 5" descr="AINova_bez_podklad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8493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– správa byt. fondu – od r. 2006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sk-SK" sz="9600" dirty="0"/>
              <a:t>AINova už viac ako 28 rokov (od r. 1996) realizuje vzdelávacie a osvetové </a:t>
            </a:r>
            <a:r>
              <a:rPr lang="en-US" sz="9600" dirty="0"/>
              <a:t>a</a:t>
            </a:r>
            <a:r>
              <a:rPr lang="sk-SK" sz="9600" dirty="0"/>
              <a:t>k</a:t>
            </a:r>
            <a:r>
              <a:rPr lang="en-US" sz="9600" dirty="0" err="1"/>
              <a:t>tivity</a:t>
            </a:r>
            <a:r>
              <a:rPr lang="en-US" sz="9600" dirty="0"/>
              <a:t> a tie</a:t>
            </a:r>
            <a:r>
              <a:rPr lang="sk-SK" sz="9600" dirty="0"/>
              <a:t>ž aplikovaný výskum a to na regionálnej, národnej a medzinárodnej úrovni. Je auditovaná spoločnosťou </a:t>
            </a:r>
            <a:r>
              <a:rPr lang="sk-SK" sz="9600" dirty="0" err="1"/>
              <a:t>Pricewaterhouse</a:t>
            </a:r>
            <a:r>
              <a:rPr lang="sk-SK" sz="9600" dirty="0"/>
              <a:t> </a:t>
            </a:r>
            <a:r>
              <a:rPr lang="sk-SK" sz="9600" dirty="0" err="1"/>
              <a:t>Coopers</a:t>
            </a:r>
            <a:r>
              <a:rPr lang="sk-SK" sz="9600" dirty="0"/>
              <a:t> (</a:t>
            </a:r>
            <a:r>
              <a:rPr lang="sk-SK" sz="9600" dirty="0" err="1"/>
              <a:t>PwC</a:t>
            </a:r>
            <a:r>
              <a:rPr lang="sk-SK" sz="9600" dirty="0"/>
              <a:t>).</a:t>
            </a:r>
          </a:p>
          <a:p>
            <a:pPr>
              <a:lnSpc>
                <a:spcPct val="120000"/>
              </a:lnSpc>
            </a:pPr>
            <a:r>
              <a:rPr lang="sk-SK" sz="9600" dirty="0"/>
              <a:t>Od r. 2006 je v portfóliu </a:t>
            </a:r>
            <a:r>
              <a:rPr lang="sk-SK" sz="9600" dirty="0" err="1"/>
              <a:t>AINovy</a:t>
            </a:r>
            <a:r>
              <a:rPr lang="sk-SK" sz="9600" dirty="0"/>
              <a:t> aj téma SPRÁVA BYTOVÉHO FONDU – za podpory PSS, a. s. a v spolupráci so ZBHS, SZBD, MD SR, MF SR (a ďalšími subjektami) sa v rokoch </a:t>
            </a:r>
            <a:r>
              <a:rPr lang="sk-SK" sz="9600" u="sng" dirty="0"/>
              <a:t>2006 – 2008</a:t>
            </a:r>
            <a:r>
              <a:rPr lang="sk-SK" sz="9600" dirty="0"/>
              <a:t> realizoval </a:t>
            </a:r>
            <a:r>
              <a:rPr lang="sk-SK" sz="9600" u="sng" dirty="0"/>
              <a:t>SK-DE výskumný projekt</a:t>
            </a:r>
            <a:r>
              <a:rPr lang="sk-SK" sz="9600" dirty="0"/>
              <a:t> </a:t>
            </a:r>
            <a:r>
              <a:rPr lang="sk-SK" sz="9600" i="1" dirty="0"/>
              <a:t>Analýza efektívnosti správy bytových domov v SR, </a:t>
            </a:r>
            <a:r>
              <a:rPr lang="sk-SK" sz="9600" dirty="0"/>
              <a:t>v rámci ktorého bola </a:t>
            </a:r>
            <a:r>
              <a:rPr lang="sk-SK" sz="9600" u="sng" dirty="0"/>
              <a:t>definovaná aj</a:t>
            </a:r>
            <a:r>
              <a:rPr lang="sk-SK" sz="9600" i="1" u="sng" dirty="0"/>
              <a:t> </a:t>
            </a:r>
            <a:r>
              <a:rPr lang="sk-SK" sz="9600" u="sng" dirty="0"/>
              <a:t>potreba vzdelávania v oblasti správy bytových domov</a:t>
            </a:r>
          </a:p>
          <a:p>
            <a:pPr>
              <a:lnSpc>
                <a:spcPct val="120000"/>
              </a:lnSpc>
            </a:pPr>
            <a:r>
              <a:rPr lang="sk-SK" sz="9600" u="sng" dirty="0"/>
              <a:t>Realizácia vzdelávacieho programu Správa bytového fondu               </a:t>
            </a:r>
            <a:r>
              <a:rPr lang="sk-SK" sz="9600" dirty="0"/>
              <a:t>– každoročne od. r. 2013 až dodnes       </a:t>
            </a:r>
          </a:p>
          <a:p>
            <a:pPr lvl="1">
              <a:lnSpc>
                <a:spcPct val="120000"/>
              </a:lnSpc>
              <a:buNone/>
            </a:pPr>
            <a:endParaRPr lang="sk-SK" sz="8000" dirty="0"/>
          </a:p>
          <a:p>
            <a:pPr lvl="1">
              <a:lnSpc>
                <a:spcPct val="120000"/>
              </a:lnSpc>
              <a:buNone/>
            </a:pPr>
            <a:endParaRPr lang="sk-SK" sz="8000" dirty="0"/>
          </a:p>
          <a:p>
            <a:pPr>
              <a:lnSpc>
                <a:spcPct val="120000"/>
              </a:lnSpc>
            </a:pPr>
            <a:endParaRPr lang="sk-SK" dirty="0"/>
          </a:p>
          <a:p>
            <a:pPr>
              <a:lnSpc>
                <a:spcPct val="120000"/>
              </a:lnSpc>
            </a:pPr>
            <a:endParaRPr lang="sk-SK" dirty="0"/>
          </a:p>
        </p:txBody>
      </p:sp>
      <p:pic>
        <p:nvPicPr>
          <p:cNvPr id="5" name="Obrázok 4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2576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488562"/>
            <a:ext cx="8229600" cy="5217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b="0" i="0" dirty="0">
                <a:effectLst/>
                <a:highlight>
                  <a:srgbClr val="FFFF00"/>
                </a:highlight>
              </a:rPr>
              <a:t>Zákon č. 292/2024 o vzdelávaní dospelých</a:t>
            </a:r>
            <a:r>
              <a:rPr lang="sk-SK" sz="2200" b="0" i="0" dirty="0">
                <a:effectLst/>
              </a:rPr>
              <a:t> a o zmene a doplnení niektorých zákonov</a:t>
            </a:r>
          </a:p>
          <a:p>
            <a:r>
              <a:rPr lang="sk-SK" sz="2200" dirty="0"/>
              <a:t>schválený 30. 10. 2024</a:t>
            </a:r>
          </a:p>
          <a:p>
            <a:r>
              <a:rPr lang="sk-SK" sz="2200" dirty="0"/>
              <a:t>p</a:t>
            </a:r>
            <a:r>
              <a:rPr lang="sk-SK" sz="2200" b="0" i="0" dirty="0">
                <a:effectLst/>
              </a:rPr>
              <a:t>latný od 14. 11. 2024</a:t>
            </a:r>
          </a:p>
          <a:p>
            <a:r>
              <a:rPr lang="sk-SK" sz="2200" dirty="0">
                <a:highlight>
                  <a:srgbClr val="FFFF00"/>
                </a:highlight>
              </a:rPr>
              <a:t>účinný od 1. 1. 2025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Doteraz bolo dané vzdelávanie riešené v:</a:t>
            </a:r>
          </a:p>
          <a:p>
            <a:pPr marL="0" indent="0">
              <a:buNone/>
            </a:pPr>
            <a:r>
              <a:rPr lang="sk-SK" sz="2200" dirty="0"/>
              <a:t>Zákon č. 568/2009 Z. z. o celoživotnom vzdelávaní</a:t>
            </a:r>
          </a:p>
          <a:p>
            <a:pPr marL="0" indent="0">
              <a:buNone/>
            </a:pPr>
            <a:endParaRPr lang="sk-SK" sz="2200" dirty="0"/>
          </a:p>
          <a:p>
            <a:pPr marL="0" indent="0">
              <a:buNone/>
            </a:pPr>
            <a:r>
              <a:rPr lang="sk-SK" sz="2200" dirty="0">
                <a:highlight>
                  <a:srgbClr val="FFFF00"/>
                </a:highlight>
              </a:rPr>
              <a:t>Zákon č. 246/2015 o správcoch bytových domov</a:t>
            </a:r>
            <a:r>
              <a:rPr lang="sk-SK" sz="2200" dirty="0"/>
              <a:t> (Čl. 1,</a:t>
            </a:r>
            <a:r>
              <a:rPr lang="sk-SK" sz="2200" i="0" dirty="0">
                <a:effectLst/>
              </a:rPr>
              <a:t> § 3, ods. 1) </a:t>
            </a:r>
            <a:r>
              <a:rPr lang="sk-SK" sz="2200" dirty="0"/>
              <a:t>hovorí, že „</a:t>
            </a:r>
            <a:r>
              <a:rPr lang="sk-SK" sz="2200" i="0" dirty="0">
                <a:effectLst/>
                <a:highlight>
                  <a:srgbClr val="FFFF00"/>
                </a:highlight>
              </a:rPr>
              <a:t>Odborná spôsobilosť sa získava absolvovaním</a:t>
            </a:r>
            <a:r>
              <a:rPr lang="sk-SK" sz="2200" i="0" dirty="0">
                <a:effectLst/>
              </a:rPr>
              <a:t> ďalšieho odborného vzdelávania v </a:t>
            </a:r>
            <a:r>
              <a:rPr lang="sk-SK" sz="2200" i="0" dirty="0">
                <a:effectLst/>
                <a:highlight>
                  <a:srgbClr val="FFFF00"/>
                </a:highlight>
              </a:rPr>
              <a:t>akreditovanom vzdelávacom programe </a:t>
            </a:r>
            <a:r>
              <a:rPr lang="sk-SK" sz="2200" i="0" dirty="0">
                <a:effectLst/>
              </a:rPr>
              <a:t>podľa osobitného predpisu</a:t>
            </a:r>
            <a:r>
              <a:rPr lang="sk-SK" sz="2200" i="0" strike="noStrike" baseline="30000" dirty="0">
                <a:effectLst/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sk-SK" sz="2200" i="0" strike="noStrike" dirty="0">
                <a:effectLst/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2200" i="0" dirty="0">
                <a:effectLst/>
                <a:highlight>
                  <a:srgbClr val="FFFF00"/>
                </a:highlight>
              </a:rPr>
              <a:t> </a:t>
            </a:r>
            <a:r>
              <a:rPr lang="sk-SK" sz="2200" i="0" dirty="0">
                <a:effectLst/>
              </a:rPr>
              <a:t>(ďalej len „ďalšie odborné vzdelávanie“)...“</a:t>
            </a:r>
          </a:p>
          <a:p>
            <a:pPr marL="0" indent="0">
              <a:buNone/>
            </a:pPr>
            <a:r>
              <a:rPr lang="sk-SK" sz="1400" b="1" i="0" u="none" strike="noStrike" baseline="30000" dirty="0">
                <a:solidFill>
                  <a:srgbClr val="70079C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3</a:t>
            </a:r>
            <a:r>
              <a:rPr lang="sk-SK" sz="1400" b="1" i="0" u="none" strike="noStrike" dirty="0">
                <a:solidFill>
                  <a:srgbClr val="70079C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) </a:t>
            </a:r>
            <a:r>
              <a:rPr lang="sk-SK" sz="1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§ 4 ods. 1 písm. a) zákona č. 568/2009</a:t>
            </a:r>
            <a:r>
              <a:rPr lang="sk-SK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Z. z. o celoživotnom vzdelávaní a o zmene a doplnení niektorých zákonov.</a:t>
            </a: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2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81895"/>
            <a:ext cx="8305800" cy="52130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8000" b="1" i="0" dirty="0">
                <a:effectLst/>
              </a:rPr>
              <a:t>Čl. </a:t>
            </a:r>
            <a:r>
              <a:rPr lang="sk-SK" sz="8000" b="1" dirty="0"/>
              <a:t>I, </a:t>
            </a:r>
            <a:r>
              <a:rPr lang="sk-SK" sz="8000" b="1" i="0" dirty="0">
                <a:effectLst/>
              </a:rPr>
              <a:t>§ 10</a:t>
            </a:r>
          </a:p>
          <a:p>
            <a:pPr marL="0" indent="0">
              <a:buNone/>
            </a:pPr>
            <a:r>
              <a:rPr lang="sk-SK" sz="8000" b="1" i="0" dirty="0">
                <a:effectLst/>
              </a:rPr>
              <a:t>Certifikácia vzdelávacej inštitúcie</a:t>
            </a:r>
          </a:p>
          <a:p>
            <a:pPr marL="0" indent="0">
              <a:buNone/>
            </a:pPr>
            <a:endParaRPr lang="sk-SK" sz="8000" b="1" i="0" dirty="0">
              <a:effectLst/>
            </a:endParaRPr>
          </a:p>
          <a:p>
            <a:pPr marL="0" indent="0">
              <a:buNone/>
            </a:pPr>
            <a:r>
              <a:rPr lang="sk-SK" sz="8000" b="1" i="0" dirty="0">
                <a:effectLst/>
              </a:rPr>
              <a:t>(1)</a:t>
            </a:r>
            <a:r>
              <a:rPr lang="sk-SK" sz="8000" b="0" i="0" dirty="0">
                <a:effectLst/>
              </a:rPr>
              <a:t> Žiadosť o </a:t>
            </a:r>
            <a:r>
              <a:rPr lang="sk-SK" sz="8000" b="0" i="0" dirty="0">
                <a:effectLst/>
                <a:highlight>
                  <a:srgbClr val="FFFF00"/>
                </a:highlight>
              </a:rPr>
              <a:t>certifikáciu vzdelávacej inštitúcie </a:t>
            </a:r>
            <a:r>
              <a:rPr lang="sk-SK" sz="8000" b="0" i="0" dirty="0">
                <a:effectLst/>
              </a:rPr>
              <a:t>(ďalej len „žiadosť o certifikáciu“) podáva vzdelávacia inštitúcia ministerstvu školstva v elektronickej podobe. Žiadosť o certifikáciu obsahuje</a:t>
            </a:r>
          </a:p>
          <a:p>
            <a:pPr marL="0" indent="0">
              <a:buNone/>
            </a:pPr>
            <a:r>
              <a:rPr lang="sk-SK" sz="8000" i="0" dirty="0">
                <a:effectLst/>
              </a:rPr>
              <a:t>...</a:t>
            </a:r>
          </a:p>
          <a:p>
            <a:pPr marL="0" indent="0">
              <a:buNone/>
            </a:pPr>
            <a:r>
              <a:rPr lang="sk-SK" sz="8000" b="1" i="0" dirty="0">
                <a:effectLst/>
              </a:rPr>
              <a:t>b)</a:t>
            </a:r>
            <a:r>
              <a:rPr lang="sk-SK" sz="8000" b="0" i="0" dirty="0">
                <a:effectLst/>
              </a:rPr>
              <a:t> doklad preukazujúci </a:t>
            </a:r>
            <a:r>
              <a:rPr lang="sk-SK" sz="8000" b="0" i="0" dirty="0">
                <a:effectLst/>
                <a:highlight>
                  <a:srgbClr val="FFFF00"/>
                </a:highlight>
              </a:rPr>
              <a:t>systém zabezpečovania kvality </a:t>
            </a:r>
            <a:r>
              <a:rPr lang="sk-SK" sz="8000" b="0" i="0" dirty="0">
                <a:effectLst/>
              </a:rPr>
              <a:t>vzdelávacej inštitúcie; to neplatí, ak je žiadateľom vysoká škola.</a:t>
            </a:r>
          </a:p>
          <a:p>
            <a:pPr marL="0" indent="0">
              <a:buNone/>
            </a:pPr>
            <a:r>
              <a:rPr lang="sk-SK" sz="8000" b="1" i="0" dirty="0">
                <a:effectLst/>
              </a:rPr>
              <a:t>(2)</a:t>
            </a:r>
            <a:r>
              <a:rPr lang="sk-SK" sz="8000" b="0" i="0" dirty="0">
                <a:effectLst/>
              </a:rPr>
              <a:t> Systémom zabezpečovania kvality vzdelávacej inštitúcie sú pravidlá a postupy vzdelávacej inštitúcie, prostredníctvom ktorých uskutočňuje zabezpečovanie a rozvoj kvality vzdelávania dospelých.</a:t>
            </a:r>
          </a:p>
          <a:p>
            <a:pPr marL="0" indent="0">
              <a:buNone/>
            </a:pPr>
            <a:r>
              <a:rPr lang="sk-SK" sz="8000" b="1" i="0" dirty="0">
                <a:effectLst/>
              </a:rPr>
              <a:t>(3)</a:t>
            </a:r>
            <a:r>
              <a:rPr lang="sk-SK" sz="8000" b="0" i="0" dirty="0">
                <a:effectLst/>
              </a:rPr>
              <a:t> Žiadosť o certifikáciu môže podať len vzdelávacia inštitúcia, ktorá nemá evidované nedoplatky ...</a:t>
            </a:r>
          </a:p>
          <a:p>
            <a:pPr marL="0" indent="0">
              <a:buNone/>
            </a:pPr>
            <a:r>
              <a:rPr lang="sk-SK" sz="8000" b="0" i="0" dirty="0">
                <a:effectLst/>
              </a:rPr>
              <a:t>...</a:t>
            </a:r>
          </a:p>
          <a:p>
            <a:pPr marL="0" indent="0">
              <a:buNone/>
            </a:pPr>
            <a:r>
              <a:rPr lang="sk-SK" sz="8000" b="1" i="0" dirty="0">
                <a:effectLst/>
              </a:rPr>
              <a:t>(6)</a:t>
            </a:r>
            <a:r>
              <a:rPr lang="sk-SK" sz="8000" b="0" i="0" dirty="0">
                <a:effectLst/>
              </a:rPr>
              <a:t> Vzdelávacia </a:t>
            </a:r>
            <a:r>
              <a:rPr lang="sk-SK" sz="8000" b="0" i="0" dirty="0">
                <a:effectLst/>
                <a:highlight>
                  <a:srgbClr val="FFFF00"/>
                </a:highlight>
              </a:rPr>
              <a:t>inštitúcia je certifikovaná odo dňa zápisu do registra certifikovaných</a:t>
            </a:r>
            <a:r>
              <a:rPr lang="sk-SK" sz="8000" b="0" i="0" dirty="0">
                <a:effectLst/>
              </a:rPr>
              <a:t> vzdelávacích inštitúcií. Zápis do registra certifikovaných vzdelávacích inštitúcií </a:t>
            </a:r>
            <a:r>
              <a:rPr lang="sk-SK" sz="8000" b="0" i="0" dirty="0">
                <a:effectLst/>
                <a:highlight>
                  <a:srgbClr val="FFFF00"/>
                </a:highlight>
              </a:rPr>
              <a:t>platí päť rokov</a:t>
            </a:r>
            <a:r>
              <a:rPr lang="sk-SK" sz="8000" b="0" i="0" dirty="0">
                <a:effectLst/>
              </a:rPr>
              <a:t>, je neprevoditeľný ...</a:t>
            </a:r>
            <a:endParaRPr lang="sk-SK" sz="8000" dirty="0"/>
          </a:p>
          <a:p>
            <a:pPr marL="0" indent="0">
              <a:buNone/>
            </a:pPr>
            <a:r>
              <a:rPr lang="sk-SK" sz="8000" b="1" i="1" dirty="0"/>
              <a:t>+ ďalšie povinnosti podľa </a:t>
            </a:r>
            <a:r>
              <a:rPr lang="sk-SK" sz="8000" b="1" i="1" dirty="0">
                <a:effectLst/>
              </a:rPr>
              <a:t>§ 11</a:t>
            </a:r>
            <a:endParaRPr lang="sk-SK" sz="8000" b="1" i="1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68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30940"/>
            <a:ext cx="8077200" cy="545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000" b="1" i="0" dirty="0">
                <a:effectLst/>
              </a:rPr>
              <a:t>Čl. </a:t>
            </a:r>
            <a:r>
              <a:rPr lang="sk-SK" sz="2000" b="1" dirty="0"/>
              <a:t>I, </a:t>
            </a:r>
            <a:r>
              <a:rPr lang="sk-SK" sz="2000" b="1" i="0" dirty="0">
                <a:effectLst/>
              </a:rPr>
              <a:t>§ 13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Akreditácia vzdelávacieho programu</a:t>
            </a:r>
          </a:p>
          <a:p>
            <a:pPr marL="0" indent="0">
              <a:buNone/>
            </a:pPr>
            <a:endParaRPr lang="sk-SK" sz="2000" b="1" i="0" dirty="0">
              <a:effectLst/>
            </a:endParaRP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(1)</a:t>
            </a:r>
            <a:r>
              <a:rPr lang="sk-SK" sz="2000" b="0" i="0" dirty="0">
                <a:effectLst/>
              </a:rPr>
              <a:t> Žiadosť o akreditáciu vzdelávacieho programu (ďalej len „žiadosť o akreditáciu“) </a:t>
            </a:r>
            <a:r>
              <a:rPr lang="sk-SK" sz="2000" b="0" i="0" dirty="0">
                <a:effectLst/>
                <a:highlight>
                  <a:srgbClr val="FFFF00"/>
                </a:highlight>
              </a:rPr>
              <a:t>podáva certifikovaná</a:t>
            </a:r>
            <a:r>
              <a:rPr lang="sk-SK" sz="2000" b="0" i="0" dirty="0">
                <a:effectLst/>
              </a:rPr>
              <a:t> vzdelávacia inštitúcia </a:t>
            </a:r>
            <a:r>
              <a:rPr lang="sk-SK" sz="2000" b="0" i="0" dirty="0">
                <a:effectLst/>
                <a:highlight>
                  <a:srgbClr val="FFFF00"/>
                </a:highlight>
              </a:rPr>
              <a:t>aliancii</a:t>
            </a:r>
            <a:r>
              <a:rPr lang="sk-SK" sz="2000" b="0" i="0" dirty="0">
                <a:effectLst/>
              </a:rPr>
              <a:t> v elektronickej podobe. Žiadosť o akreditáciu obsahuje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a)</a:t>
            </a:r>
            <a:r>
              <a:rPr lang="sk-SK" sz="2000" b="0" i="0" dirty="0">
                <a:effectLst/>
              </a:rPr>
              <a:t> identifikačné údaje žiadateľa v rozsahu názov a sídlo, meno a priezvisko štatutárneho orgánu a identifikačné číslo organizácie,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b)</a:t>
            </a:r>
            <a:r>
              <a:rPr lang="sk-SK" sz="2000" b="0" i="0" dirty="0">
                <a:effectLst/>
              </a:rPr>
              <a:t> návrh vzdelávacieho programu,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c)</a:t>
            </a:r>
            <a:r>
              <a:rPr lang="sk-SK" sz="2000" b="0" i="0" dirty="0">
                <a:effectLst/>
              </a:rPr>
              <a:t> profil odborného garanta s uvedením informácií o jeho odbornej spôsobilosti a lektorskej spôsobilosti,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d)</a:t>
            </a:r>
            <a:r>
              <a:rPr lang="sk-SK" sz="2000" b="0" i="0" dirty="0">
                <a:effectLst/>
              </a:rPr>
              <a:t> profil lektora s uvedením informácií o jeho odbornej spôsobilosti a lektorskej spôsobilosti,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e)</a:t>
            </a:r>
            <a:r>
              <a:rPr lang="sk-SK" sz="2000" b="0" i="0" dirty="0">
                <a:effectLst/>
              </a:rPr>
              <a:t> doklady, ktoré preukazujú odbornú spôsobilosť a lektorskú spôsobilosť odborného garanta a lektora.</a:t>
            </a:r>
          </a:p>
          <a:p>
            <a:pPr marL="0" indent="0">
              <a:buNone/>
            </a:pPr>
            <a:r>
              <a:rPr lang="sk-SK" sz="2000" dirty="0"/>
              <a:t>...</a:t>
            </a:r>
          </a:p>
          <a:p>
            <a:pPr marL="0" indent="0" algn="r">
              <a:buNone/>
            </a:pPr>
            <a:r>
              <a:rPr lang="sk-SK" sz="2000" i="1" dirty="0"/>
              <a:t>Kto je „aliancia“?</a:t>
            </a:r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Šípka: doprava 1">
            <a:extLst>
              <a:ext uri="{FF2B5EF4-FFF2-40B4-BE49-F238E27FC236}">
                <a16:creationId xmlns="" xmlns:a16="http://schemas.microsoft.com/office/drawing/2014/main" id="{53F25393-0F8F-A4EA-7C4D-5FB5346683BF}"/>
              </a:ext>
            </a:extLst>
          </p:cNvPr>
          <p:cNvSpPr/>
          <p:nvPr/>
        </p:nvSpPr>
        <p:spPr>
          <a:xfrm>
            <a:off x="8496300" y="6469626"/>
            <a:ext cx="381000" cy="11373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i="0" dirty="0">
                <a:effectLst/>
              </a:rPr>
              <a:t>Čl. </a:t>
            </a:r>
            <a:r>
              <a:rPr lang="sk-SK" sz="2000" b="1" dirty="0"/>
              <a:t>I, </a:t>
            </a:r>
            <a:r>
              <a:rPr lang="sk-SK" sz="2000" b="1" i="0" dirty="0">
                <a:effectLst/>
              </a:rPr>
              <a:t>§ 7 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Národná sústava kvalifikácií</a:t>
            </a:r>
          </a:p>
          <a:p>
            <a:pPr marL="0" indent="0">
              <a:buNone/>
            </a:pPr>
            <a:endParaRPr lang="sk-SK" sz="2000" b="1" i="0" dirty="0">
              <a:effectLst/>
            </a:endParaRP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(1)</a:t>
            </a:r>
            <a:r>
              <a:rPr lang="sk-SK" sz="2000" b="0" i="0" dirty="0">
                <a:effectLst/>
              </a:rPr>
              <a:t> Národná sústava kvalifikácií je zoznam kvalifikácií v Slovenskej republike, ktorý obsahuje ich opisy prostredníctvom kariet kvalifikácie. Národná sústava kvalifikácií sa zverejňuje na webovom sídle </a:t>
            </a:r>
            <a:r>
              <a:rPr lang="sk-SK" sz="2000" b="0" i="0" dirty="0">
                <a:effectLst/>
                <a:highlight>
                  <a:srgbClr val="FFFF00"/>
                </a:highlight>
              </a:rPr>
              <a:t>Aliancie sektorových rád</a:t>
            </a:r>
            <a:r>
              <a:rPr lang="sk-SK" sz="2000" b="1" i="0" u="none" strike="noStrike" baseline="30000" dirty="0"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sk-SK" sz="2000" b="1" i="0" u="none" strike="noStrike" dirty="0"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2000" b="0" i="0" dirty="0">
                <a:effectLst/>
              </a:rPr>
              <a:t> (ďalej len </a:t>
            </a:r>
            <a:r>
              <a:rPr lang="sk-SK" sz="2000" b="0" i="0" dirty="0">
                <a:effectLst/>
                <a:highlight>
                  <a:srgbClr val="FFFF00"/>
                </a:highlight>
              </a:rPr>
              <a:t>„aliancia“</a:t>
            </a:r>
            <a:r>
              <a:rPr lang="sk-SK" sz="2000" b="0" i="0" dirty="0">
                <a:effectLst/>
              </a:rPr>
              <a:t>).</a:t>
            </a:r>
          </a:p>
          <a:p>
            <a:pPr marL="0" indent="0">
              <a:buNone/>
            </a:pPr>
            <a:r>
              <a:rPr lang="sk-SK" sz="2000" b="1" i="0" dirty="0">
                <a:effectLst/>
              </a:rPr>
              <a:t>(2)</a:t>
            </a:r>
            <a:r>
              <a:rPr lang="sk-SK" sz="2000" b="0" i="0" dirty="0">
                <a:effectLst/>
              </a:rPr>
              <a:t> Podkladom pre tvorbu Národnej sústavy kvalifikácií sú najmä Národná sústava povolaní,</a:t>
            </a:r>
            <a:r>
              <a:rPr lang="sk-SK" sz="2000" b="1" i="0" strike="noStrike" baseline="30000" dirty="0"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sk-SK" sz="2000" b="1" i="0" strike="noStrike" dirty="0"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2000" b="0" i="0" dirty="0">
                <a:effectLst/>
              </a:rPr>
              <a:t> štátne vzdelávacie programy a študijné programy vysokých škôl.</a:t>
            </a:r>
          </a:p>
          <a:p>
            <a:pPr marL="0" indent="0">
              <a:buNone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34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0CB518D7-CF94-7B18-919A-0C716524D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8594" r="16666"/>
          <a:stretch/>
        </p:blipFill>
        <p:spPr>
          <a:xfrm>
            <a:off x="457200" y="1382078"/>
            <a:ext cx="7514905" cy="52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700" b="1" dirty="0"/>
              <a:t>Vzdelávanie dospelých –  NOVÝ ZÁKON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70270"/>
            <a:ext cx="8229600" cy="521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50" dirty="0"/>
              <a:t>Aliancia sektorových rád - spolu 24 rád, medzi nimi aj:</a:t>
            </a:r>
          </a:p>
          <a:p>
            <a:pPr>
              <a:buFontTx/>
              <a:buChar char="-"/>
            </a:pPr>
            <a:endParaRPr lang="sk-SK" sz="2250" dirty="0"/>
          </a:p>
          <a:p>
            <a:pPr>
              <a:buFontTx/>
              <a:buChar char="-"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 marL="0" indent="0">
              <a:buNone/>
            </a:pPr>
            <a:endParaRPr lang="sk-SK" sz="2250" dirty="0"/>
          </a:p>
          <a:p>
            <a:pPr>
              <a:buNone/>
            </a:pPr>
            <a:endParaRPr lang="sk-SK" dirty="0"/>
          </a:p>
        </p:txBody>
      </p:sp>
      <p:pic>
        <p:nvPicPr>
          <p:cNvPr id="14" name="Obrázok 13" descr="AINova_bez_podk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990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>
            <a:extLst>
              <a:ext uri="{FF2B5EF4-FFF2-40B4-BE49-F238E27FC236}">
                <a16:creationId xmlns="" xmlns:a16="http://schemas.microsoft.com/office/drawing/2014/main" id="{5F2078D9-B036-6B34-0845-585328EAE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12085" r="8333"/>
          <a:stretch/>
        </p:blipFill>
        <p:spPr>
          <a:xfrm>
            <a:off x="181182" y="1729754"/>
            <a:ext cx="8962818" cy="51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406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358</Words>
  <Application>Microsoft Office PowerPoint</Application>
  <PresentationFormat>Prezentácia na obrazovke (4:3)</PresentationFormat>
  <Paragraphs>204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Motív Office</vt:lpstr>
      <vt:lpstr>Pre SZBD  Mgr. Lucia Gembešová</vt:lpstr>
      <vt:lpstr>www.ainova.sk</vt:lpstr>
      <vt:lpstr>Vzdelávanie – správa byt. fondu – od r. 2006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dospelých –  NOVÝ ZÁKON </vt:lpstr>
      <vt:lpstr>Vzdelávanie nielen pre správcov (historických domov) </vt:lpstr>
      <vt:lpstr>Vzdelávanie nielen pre správcov (historických domov) </vt:lpstr>
      <vt:lpstr>Vzdelávanie nielen pre správcov (historických domov) </vt:lpstr>
      <vt:lpstr>Vzdelávanie nielen pre správcov (historických domov) </vt:lpstr>
      <vt:lpstr>Vzdelávanie nielen pre správcov (historických domov) </vt:lpstr>
      <vt:lpstr>Ďakujem za pozornosť  ainova@ainova.sk, www.ainova.sk, Mgr. Lucia Gembešová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Istropolitana Nova www.ainova.sk</dc:title>
  <dc:creator>Lucia</dc:creator>
  <cp:lastModifiedBy>Konto Microsoft</cp:lastModifiedBy>
  <cp:revision>129</cp:revision>
  <cp:lastPrinted>2023-01-31T11:39:54Z</cp:lastPrinted>
  <dcterms:created xsi:type="dcterms:W3CDTF">2014-11-20T18:35:09Z</dcterms:created>
  <dcterms:modified xsi:type="dcterms:W3CDTF">2025-01-20T05:45:35Z</dcterms:modified>
</cp:coreProperties>
</file>